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11"/>
  </p:notesMasterIdLst>
  <p:sldIdLst>
    <p:sldId id="274" r:id="rId2"/>
    <p:sldId id="298" r:id="rId3"/>
    <p:sldId id="311" r:id="rId4"/>
    <p:sldId id="312" r:id="rId5"/>
    <p:sldId id="313" r:id="rId6"/>
    <p:sldId id="314" r:id="rId7"/>
    <p:sldId id="315" r:id="rId8"/>
    <p:sldId id="316" r:id="rId9"/>
    <p:sldId id="306" r:id="rId10"/>
  </p:sldIdLst>
  <p:sldSz cx="9144000" cy="6858000" type="screen4x3"/>
  <p:notesSz cx="6646863" cy="9777413"/>
  <p:defaultTextStyle>
    <a:defPPr>
      <a:defRPr lang="ar-SA"/>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60093"/>
    <a:srgbClr val="009900"/>
    <a:srgbClr val="000066"/>
    <a:srgbClr val="FF0000"/>
    <a:srgbClr val="66CCFF"/>
    <a:srgbClr val="FFFF00"/>
    <a:srgbClr val="F79479"/>
    <a:srgbClr val="FFFF66"/>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5" autoAdjust="0"/>
    <p:restoredTop sz="94622" autoAdjust="0"/>
  </p:normalViewPr>
  <p:slideViewPr>
    <p:cSldViewPr>
      <p:cViewPr varScale="1">
        <p:scale>
          <a:sx n="70" d="100"/>
          <a:sy n="70" d="100"/>
        </p:scale>
        <p:origin x="1404"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0307" cy="488871"/>
          </a:xfrm>
          <a:prstGeom prst="rect">
            <a:avLst/>
          </a:prstGeom>
        </p:spPr>
        <p:txBody>
          <a:bodyPr vert="horz" lIns="91440" tIns="45720" rIns="91440" bIns="45720" rtlCol="0"/>
          <a:lstStyle>
            <a:lvl1pPr algn="l" rtl="0" eaLnBrk="0" hangingPunct="0">
              <a:defRPr sz="1200"/>
            </a:lvl1pPr>
          </a:lstStyle>
          <a:p>
            <a:pPr>
              <a:defRPr/>
            </a:pPr>
            <a:endParaRPr lang="en-US"/>
          </a:p>
        </p:txBody>
      </p:sp>
      <p:sp>
        <p:nvSpPr>
          <p:cNvPr id="3" name="Date Placeholder 2"/>
          <p:cNvSpPr>
            <a:spLocks noGrp="1"/>
          </p:cNvSpPr>
          <p:nvPr>
            <p:ph type="dt" idx="1"/>
          </p:nvPr>
        </p:nvSpPr>
        <p:spPr>
          <a:xfrm>
            <a:off x="3765018" y="0"/>
            <a:ext cx="2880307" cy="488871"/>
          </a:xfrm>
          <a:prstGeom prst="rect">
            <a:avLst/>
          </a:prstGeom>
        </p:spPr>
        <p:txBody>
          <a:bodyPr vert="horz" lIns="91440" tIns="45720" rIns="91440" bIns="45720" rtlCol="0"/>
          <a:lstStyle>
            <a:lvl1pPr algn="r" rtl="0" eaLnBrk="0" hangingPunct="0">
              <a:defRPr sz="1200" smtClean="0"/>
            </a:lvl1pPr>
          </a:lstStyle>
          <a:p>
            <a:pPr>
              <a:defRPr/>
            </a:pPr>
            <a:fld id="{B3009855-E3D3-4DD5-BD8C-9A478B8A437C}" type="datetimeFigureOut">
              <a:rPr lang="en-US"/>
              <a:pPr>
                <a:defRPr/>
              </a:pPr>
              <a:t>11/9/2018</a:t>
            </a:fld>
            <a:endParaRPr lang="en-US"/>
          </a:p>
        </p:txBody>
      </p:sp>
      <p:sp>
        <p:nvSpPr>
          <p:cNvPr id="4" name="Slide Image Placeholder 3"/>
          <p:cNvSpPr>
            <a:spLocks noGrp="1" noRot="1" noChangeAspect="1"/>
          </p:cNvSpPr>
          <p:nvPr>
            <p:ph type="sldImg" idx="2"/>
          </p:nvPr>
        </p:nvSpPr>
        <p:spPr>
          <a:xfrm>
            <a:off x="879475" y="733425"/>
            <a:ext cx="4887913" cy="36671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64687" y="4644271"/>
            <a:ext cx="5317490" cy="439983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286845"/>
            <a:ext cx="2880307" cy="488871"/>
          </a:xfrm>
          <a:prstGeom prst="rect">
            <a:avLst/>
          </a:prstGeom>
        </p:spPr>
        <p:txBody>
          <a:bodyPr vert="horz" lIns="91440" tIns="45720" rIns="91440" bIns="45720" rtlCol="0" anchor="b"/>
          <a:lstStyle>
            <a:lvl1pPr algn="l" rtl="0" eaLnBrk="0" hangingPunct="0">
              <a:defRPr sz="1200"/>
            </a:lvl1pPr>
          </a:lstStyle>
          <a:p>
            <a:pPr>
              <a:defRPr/>
            </a:pPr>
            <a:endParaRPr lang="en-US"/>
          </a:p>
        </p:txBody>
      </p:sp>
      <p:sp>
        <p:nvSpPr>
          <p:cNvPr id="7" name="Slide Number Placeholder 6"/>
          <p:cNvSpPr>
            <a:spLocks noGrp="1"/>
          </p:cNvSpPr>
          <p:nvPr>
            <p:ph type="sldNum" sz="quarter" idx="5"/>
          </p:nvPr>
        </p:nvSpPr>
        <p:spPr>
          <a:xfrm>
            <a:off x="3765018" y="9286845"/>
            <a:ext cx="2880307" cy="488871"/>
          </a:xfrm>
          <a:prstGeom prst="rect">
            <a:avLst/>
          </a:prstGeom>
        </p:spPr>
        <p:txBody>
          <a:bodyPr vert="horz" lIns="91440" tIns="45720" rIns="91440" bIns="45720" rtlCol="0" anchor="b"/>
          <a:lstStyle>
            <a:lvl1pPr algn="r" rtl="0" eaLnBrk="0" hangingPunct="0">
              <a:defRPr sz="1200" smtClean="0"/>
            </a:lvl1pPr>
          </a:lstStyle>
          <a:p>
            <a:pPr>
              <a:defRPr/>
            </a:pPr>
            <a:fld id="{0B85AB77-73D4-4883-ABF2-827B599CE368}" type="slidenum">
              <a:rPr lang="en-US"/>
              <a:pPr>
                <a:defRPr/>
              </a:pPr>
              <a:t>‹#›</a:t>
            </a:fld>
            <a:endParaRPr lang="en-US"/>
          </a:p>
        </p:txBody>
      </p:sp>
    </p:spTree>
    <p:extLst>
      <p:ext uri="{BB962C8B-B14F-4D97-AF65-F5344CB8AC3E}">
        <p14:creationId xmlns:p14="http://schemas.microsoft.com/office/powerpoint/2010/main" val="41101067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1AF1A3CE-981C-4BE4-A2EB-70154EB70D2F}"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1C34CFAB-8C70-46A2-B35F-87A6028178DD}"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5" y="274642"/>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569055C0-A28B-42A2-A7BE-B582928C1888}"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2"/>
            <a:ext cx="82296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6EB5402-3A79-4CEE-AED0-2A5ED48E8F22}" type="slidenum">
              <a:rPr lang="ar-SA"/>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D2AE9D4D-B08F-4675-90C6-2CA5FF754B66}" type="slidenum">
              <a:rPr lang="ar-SA" smtClean="0"/>
              <a:pPr>
                <a:defRPr/>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endParaRPr lang="en-US"/>
          </a:p>
        </p:txBody>
      </p:sp>
      <p:sp>
        <p:nvSpPr>
          <p:cNvPr id="5" name="Footer Placeholder 4"/>
          <p:cNvSpPr>
            <a:spLocks noGrp="1"/>
          </p:cNvSpPr>
          <p:nvPr>
            <p:ph type="ftr" sz="quarter" idx="11"/>
          </p:nvPr>
        </p:nvSpPr>
        <p:spPr/>
        <p:txBody>
          <a:bodyPr/>
          <a:lstStyle>
            <a:extLst/>
          </a:lstStyle>
          <a:p>
            <a:pPr>
              <a:defRPr/>
            </a:pPr>
            <a:endParaRPr lang="en-US"/>
          </a:p>
        </p:txBody>
      </p:sp>
      <p:sp>
        <p:nvSpPr>
          <p:cNvPr id="6" name="Slide Number Placeholder 5"/>
          <p:cNvSpPr>
            <a:spLocks noGrp="1"/>
          </p:cNvSpPr>
          <p:nvPr>
            <p:ph type="sldNum" sz="quarter" idx="12"/>
          </p:nvPr>
        </p:nvSpPr>
        <p:spPr/>
        <p:txBody>
          <a:bodyPr/>
          <a:lstStyle>
            <a:extLst/>
          </a:lstStyle>
          <a:p>
            <a:pPr>
              <a:defRPr/>
            </a:pPr>
            <a:fld id="{78819D56-0B26-4589-84F7-F5D21A419AFB}" type="slidenum">
              <a:rPr lang="ar-SA"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3BC2C945-1F23-4108-A05A-1EF6A8285AD5}" type="slidenum">
              <a:rPr lang="ar-SA" smtClean="0"/>
              <a:pPr>
                <a:defRPr/>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endParaRPr lang="en-US"/>
          </a:p>
        </p:txBody>
      </p:sp>
      <p:sp>
        <p:nvSpPr>
          <p:cNvPr id="8" name="Footer Placeholder 7"/>
          <p:cNvSpPr>
            <a:spLocks noGrp="1"/>
          </p:cNvSpPr>
          <p:nvPr>
            <p:ph type="ftr" sz="quarter" idx="11"/>
          </p:nvPr>
        </p:nvSpPr>
        <p:spPr/>
        <p:txBody>
          <a:bodyPr/>
          <a:lstStyle>
            <a:extLst/>
          </a:lstStyle>
          <a:p>
            <a:pPr>
              <a:defRPr/>
            </a:pPr>
            <a:endParaRPr lang="en-US"/>
          </a:p>
        </p:txBody>
      </p:sp>
      <p:sp>
        <p:nvSpPr>
          <p:cNvPr id="9" name="Slide Number Placeholder 8"/>
          <p:cNvSpPr>
            <a:spLocks noGrp="1"/>
          </p:cNvSpPr>
          <p:nvPr>
            <p:ph type="sldNum" sz="quarter" idx="12"/>
          </p:nvPr>
        </p:nvSpPr>
        <p:spPr/>
        <p:txBody>
          <a:bodyPr/>
          <a:lstStyle>
            <a:extLst/>
          </a:lstStyle>
          <a:p>
            <a:pPr>
              <a:defRPr/>
            </a:pPr>
            <a:fld id="{8A313295-76AC-40AD-A130-446AA1BD59DA}"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endParaRPr lang="en-US"/>
          </a:p>
        </p:txBody>
      </p:sp>
      <p:sp>
        <p:nvSpPr>
          <p:cNvPr id="4" name="Footer Placeholder 3"/>
          <p:cNvSpPr>
            <a:spLocks noGrp="1"/>
          </p:cNvSpPr>
          <p:nvPr>
            <p:ph type="ftr" sz="quarter" idx="11"/>
          </p:nvPr>
        </p:nvSpPr>
        <p:spPr/>
        <p:txBody>
          <a:bodyPr/>
          <a:lstStyle>
            <a:extLst/>
          </a:lstStyle>
          <a:p>
            <a:pPr>
              <a:defRPr/>
            </a:pPr>
            <a:endParaRPr lang="en-US"/>
          </a:p>
        </p:txBody>
      </p:sp>
      <p:sp>
        <p:nvSpPr>
          <p:cNvPr id="5" name="Slide Number Placeholder 4"/>
          <p:cNvSpPr>
            <a:spLocks noGrp="1"/>
          </p:cNvSpPr>
          <p:nvPr>
            <p:ph type="sldNum" sz="quarter" idx="12"/>
          </p:nvPr>
        </p:nvSpPr>
        <p:spPr/>
        <p:txBody>
          <a:bodyPr/>
          <a:lstStyle>
            <a:extLst/>
          </a:lstStyle>
          <a:p>
            <a:pPr>
              <a:defRPr/>
            </a:pPr>
            <a:fld id="{BFFA7991-633F-4567-95B8-F4A725115C23}" type="slidenum">
              <a:rPr lang="ar-SA" smtClean="0"/>
              <a:pPr>
                <a:defRPr/>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endParaRPr lang="en-US"/>
          </a:p>
        </p:txBody>
      </p:sp>
      <p:sp>
        <p:nvSpPr>
          <p:cNvPr id="3" name="Footer Placeholder 2"/>
          <p:cNvSpPr>
            <a:spLocks noGrp="1"/>
          </p:cNvSpPr>
          <p:nvPr>
            <p:ph type="ftr" sz="quarter" idx="11"/>
          </p:nvPr>
        </p:nvSpPr>
        <p:spPr/>
        <p:txBody>
          <a:bodyPr/>
          <a:lstStyle>
            <a:extLst/>
          </a:lstStyle>
          <a:p>
            <a:pPr>
              <a:defRPr/>
            </a:pPr>
            <a:endParaRPr lang="en-US"/>
          </a:p>
        </p:txBody>
      </p:sp>
      <p:sp>
        <p:nvSpPr>
          <p:cNvPr id="4" name="Slide Number Placeholder 3"/>
          <p:cNvSpPr>
            <a:spLocks noGrp="1"/>
          </p:cNvSpPr>
          <p:nvPr>
            <p:ph type="sldNum" sz="quarter" idx="12"/>
          </p:nvPr>
        </p:nvSpPr>
        <p:spPr/>
        <p:txBody>
          <a:bodyPr/>
          <a:lstStyle>
            <a:extLst/>
          </a:lstStyle>
          <a:p>
            <a:pPr>
              <a:defRPr/>
            </a:pPr>
            <a:fld id="{ADD08072-9331-4912-BBF2-A6153B8CF68B}" type="slidenum">
              <a:rPr lang="ar-SA" smtClean="0"/>
              <a:pPr>
                <a:defRPr/>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endParaRPr lang="en-US"/>
          </a:p>
        </p:txBody>
      </p:sp>
      <p:sp>
        <p:nvSpPr>
          <p:cNvPr id="6" name="Footer Placeholder 5"/>
          <p:cNvSpPr>
            <a:spLocks noGrp="1"/>
          </p:cNvSpPr>
          <p:nvPr>
            <p:ph type="ftr" sz="quarter" idx="11"/>
          </p:nvPr>
        </p:nvSpPr>
        <p:spPr/>
        <p:txBody>
          <a:bodyPr/>
          <a:lstStyle>
            <a:extLst/>
          </a:lstStyle>
          <a:p>
            <a:pPr>
              <a:defRPr/>
            </a:pPr>
            <a:endParaRPr lang="en-US"/>
          </a:p>
        </p:txBody>
      </p:sp>
      <p:sp>
        <p:nvSpPr>
          <p:cNvPr id="7" name="Slide Number Placeholder 6"/>
          <p:cNvSpPr>
            <a:spLocks noGrp="1"/>
          </p:cNvSpPr>
          <p:nvPr>
            <p:ph type="sldNum" sz="quarter" idx="12"/>
          </p:nvPr>
        </p:nvSpPr>
        <p:spPr/>
        <p:txBody>
          <a:bodyPr/>
          <a:lstStyle>
            <a:extLst/>
          </a:lstStyle>
          <a:p>
            <a:pPr>
              <a:defRPr/>
            </a:pPr>
            <a:fld id="{AC6625DC-5DA0-4BCE-9529-4CD47898B314}" type="slidenum">
              <a:rPr lang="ar-SA" smtClean="0"/>
              <a:pPr>
                <a:defRPr/>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4"/>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6" name="Footer Placeholder 5"/>
          <p:cNvSpPr>
            <a:spLocks noGrp="1"/>
          </p:cNvSpPr>
          <p:nvPr>
            <p:ph type="ftr" sz="quarter" idx="11"/>
          </p:nvPr>
        </p:nvSpPr>
        <p:spPr>
          <a:xfrm>
            <a:off x="4380074" y="6407946"/>
            <a:ext cx="2350681" cy="365125"/>
          </a:xfrm>
        </p:spPr>
        <p:txBody>
          <a:bodyPr/>
          <a:lstStyle>
            <a:lvl1pPr>
              <a:defRPr>
                <a:solidFill>
                  <a:schemeClr val="tx1"/>
                </a:solidFill>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829AF6A1-09C0-40AE-9C32-799D7FCC37B7}" type="slidenum">
              <a:rPr lang="ar-SA" smtClean="0"/>
              <a:pPr>
                <a:defRPr/>
              </a:pPr>
              <a:t>‹#›</a:t>
            </a:fld>
            <a:endParaRPr lang="en-US"/>
          </a:p>
        </p:txBody>
      </p:sp>
      <p:sp>
        <p:nvSpPr>
          <p:cNvPr id="2" name="Title 1"/>
          <p:cNvSpPr>
            <a:spLocks noGrp="1"/>
          </p:cNvSpPr>
          <p:nvPr>
            <p:ph type="title"/>
          </p:nvPr>
        </p:nvSpPr>
        <p:spPr>
          <a:xfrm>
            <a:off x="228600" y="4865124"/>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8"/>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80074" y="6407946"/>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BDA5FB16-4A0F-4CF5-86D1-2ED59CE7DB9C}" type="slidenum">
              <a:rPr lang="ar-SA"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Lst>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2"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7" name="Text Box 12"/>
          <p:cNvSpPr txBox="1">
            <a:spLocks noChangeArrowheads="1"/>
          </p:cNvSpPr>
          <p:nvPr/>
        </p:nvSpPr>
        <p:spPr bwMode="auto">
          <a:xfrm>
            <a:off x="9098" y="2030252"/>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8085 Microprocessor</a:t>
            </a:r>
            <a:endParaRPr lang="en-US" sz="5400" b="1" dirty="0">
              <a:solidFill>
                <a:srgbClr val="002060"/>
              </a:solidFill>
            </a:endParaRPr>
          </a:p>
        </p:txBody>
      </p:sp>
      <p:sp>
        <p:nvSpPr>
          <p:cNvPr id="10"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
        <p:nvSpPr>
          <p:cNvPr id="13" name="Text Box 13"/>
          <p:cNvSpPr txBox="1">
            <a:spLocks noChangeArrowheads="1"/>
          </p:cNvSpPr>
          <p:nvPr/>
        </p:nvSpPr>
        <p:spPr bwMode="auto">
          <a:xfrm>
            <a:off x="9098" y="6211669"/>
            <a:ext cx="1667301"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9098" y="3264180"/>
            <a:ext cx="8839200" cy="1184876"/>
          </a:xfrm>
          <a:prstGeom prst="rect">
            <a:avLst/>
          </a:prstGeom>
          <a:noFill/>
          <a:ln w="9525">
            <a:noFill/>
            <a:miter lim="800000"/>
            <a:headEnd/>
            <a:tailEnd/>
          </a:ln>
          <a:effectLst/>
        </p:spPr>
        <p:txBody>
          <a:bodyPr>
            <a:spAutoFit/>
          </a:bodyPr>
          <a:lstStyle/>
          <a:p>
            <a:pPr algn="ctr" rtl="0">
              <a:lnSpc>
                <a:spcPct val="150000"/>
              </a:lnSpc>
              <a:spcBef>
                <a:spcPts val="0"/>
              </a:spcBef>
            </a:pPr>
            <a:r>
              <a:rPr lang="en-US" sz="5400" b="1" dirty="0" smtClean="0">
                <a:solidFill>
                  <a:srgbClr val="002060"/>
                </a:solidFill>
              </a:rPr>
              <a:t>Lecture 2</a:t>
            </a:r>
            <a:endParaRPr lang="en-US" sz="5400" b="1" dirty="0">
              <a:solidFill>
                <a:srgbClr val="002060"/>
              </a:solidFill>
            </a:endParaRPr>
          </a:p>
        </p:txBody>
      </p:sp>
      <p:sp>
        <p:nvSpPr>
          <p:cNvPr id="8" name="Text Box 12"/>
          <p:cNvSpPr txBox="1">
            <a:spLocks noChangeArrowheads="1"/>
          </p:cNvSpPr>
          <p:nvPr/>
        </p:nvSpPr>
        <p:spPr bwMode="auto">
          <a:xfrm>
            <a:off x="6087593" y="5980836"/>
            <a:ext cx="2581702" cy="553998"/>
          </a:xfrm>
          <a:prstGeom prst="rect">
            <a:avLst/>
          </a:prstGeom>
          <a:noFill/>
          <a:ln w="9525">
            <a:noFill/>
            <a:miter lim="800000"/>
            <a:headEnd/>
            <a:tailEnd/>
          </a:ln>
          <a:effectLst/>
        </p:spPr>
        <p:txBody>
          <a:bodyPr wrap="square">
            <a:spAutoFit/>
          </a:bodyPr>
          <a:lstStyle/>
          <a:p>
            <a:pPr algn="ctr" rtl="0">
              <a:lnSpc>
                <a:spcPct val="150000"/>
              </a:lnSpc>
              <a:spcBef>
                <a:spcPts val="0"/>
              </a:spcBef>
            </a:pPr>
            <a:r>
              <a:rPr lang="ar-IQ" sz="2000" b="1" dirty="0" smtClean="0">
                <a:solidFill>
                  <a:schemeClr val="accent1">
                    <a:lumMod val="50000"/>
                  </a:schemeClr>
                </a:solidFill>
              </a:rPr>
              <a:t>المدرس إياد قيس عبد الكريم</a:t>
            </a:r>
            <a:endParaRPr lang="en-US" sz="2000" b="1" dirty="0">
              <a:solidFill>
                <a:schemeClr val="accent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1000"/>
                                        <p:tgtEl>
                                          <p:spTgt spid="12"/>
                                        </p:tgtEl>
                                      </p:cBhvr>
                                    </p:animEffect>
                                  </p:childTnLst>
                                </p:cTn>
                              </p:par>
                            </p:childTnLst>
                          </p:cTn>
                        </p:par>
                        <p:par>
                          <p:cTn id="14" fill="hold">
                            <p:stCondLst>
                              <p:cond delay="1500"/>
                            </p:stCondLst>
                            <p:childTnLst>
                              <p:par>
                                <p:cTn id="15" presetID="10"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10"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par>
                          <p:cTn id="28" fill="hold">
                            <p:stCondLst>
                              <p:cond delay="4500"/>
                            </p:stCondLst>
                            <p:childTnLst>
                              <p:par>
                                <p:cTn id="29" presetID="42" presetClass="entr" presetSubtype="0"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par>
                          <p:cTn id="34" fill="hold">
                            <p:stCondLst>
                              <p:cond delay="5500"/>
                            </p:stCondLst>
                            <p:childTnLst>
                              <p:par>
                                <p:cTn id="35" presetID="42" presetClass="entr" presetSubtype="0"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1000"/>
                                        <p:tgtEl>
                                          <p:spTgt spid="8"/>
                                        </p:tgtEl>
                                      </p:cBhvr>
                                    </p:animEffect>
                                    <p:anim calcmode="lin" valueType="num">
                                      <p:cBhvr>
                                        <p:cTn id="38" dur="1000" fill="hold"/>
                                        <p:tgtEl>
                                          <p:spTgt spid="8"/>
                                        </p:tgtEl>
                                        <p:attrNameLst>
                                          <p:attrName>ppt_x</p:attrName>
                                        </p:attrNameLst>
                                      </p:cBhvr>
                                      <p:tavLst>
                                        <p:tav tm="0">
                                          <p:val>
                                            <p:strVal val="#ppt_x"/>
                                          </p:val>
                                        </p:tav>
                                        <p:tav tm="100000">
                                          <p:val>
                                            <p:strVal val="#ppt_x"/>
                                          </p:val>
                                        </p:tav>
                                      </p:tavLst>
                                    </p:anim>
                                    <p:anim calcmode="lin" valueType="num">
                                      <p:cBhvr>
                                        <p:cTn id="3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P spid="10" grpId="0"/>
      <p:bldP spid="13" grpId="0"/>
      <p:bldP spid="9"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4" y="1193539"/>
            <a:ext cx="7395746" cy="584775"/>
          </a:xfrm>
          <a:prstGeom prst="rect">
            <a:avLst/>
          </a:prstGeom>
          <a:noFill/>
          <a:ln w="9525">
            <a:noFill/>
            <a:miter lim="800000"/>
            <a:headEnd/>
            <a:tailEnd/>
          </a:ln>
          <a:effectLst/>
        </p:spPr>
        <p:txBody>
          <a:bodyPr wrap="square">
            <a:spAutoFit/>
          </a:bodyPr>
          <a:lstStyle/>
          <a:p>
            <a:pPr algn="just" rtl="0"/>
            <a:r>
              <a:rPr lang="en-US" sz="3200" b="1" dirty="0"/>
              <a:t>How Does the Microprocessor Work?</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5" y="2137819"/>
            <a:ext cx="8305800" cy="3778727"/>
          </a:xfrm>
          <a:prstGeom prst="rect">
            <a:avLst/>
          </a:prstGeom>
          <a:noFill/>
          <a:ln w="9525">
            <a:noFill/>
            <a:miter lim="800000"/>
            <a:headEnd/>
            <a:tailEnd/>
          </a:ln>
          <a:effectLst/>
        </p:spPr>
        <p:txBody>
          <a:bodyPr wrap="square">
            <a:spAutoFit/>
          </a:bodyPr>
          <a:lstStyle/>
          <a:p>
            <a:pPr algn="just" rtl="0">
              <a:lnSpc>
                <a:spcPct val="250000"/>
              </a:lnSpc>
            </a:pPr>
            <a:r>
              <a:rPr lang="en-US" sz="2800" b="1" dirty="0"/>
              <a:t>The sequence of the process is </a:t>
            </a:r>
            <a:endParaRPr lang="en-US" sz="2800" dirty="0"/>
          </a:p>
          <a:p>
            <a:pPr marL="457200" lvl="0" indent="-457200" algn="just" rtl="0">
              <a:lnSpc>
                <a:spcPct val="250000"/>
              </a:lnSpc>
              <a:buFont typeface="+mj-lt"/>
              <a:buAutoNum type="arabicPeriod"/>
            </a:pPr>
            <a:r>
              <a:rPr lang="en-US" sz="2400" b="1" dirty="0"/>
              <a:t>Read</a:t>
            </a:r>
            <a:r>
              <a:rPr lang="en-US" sz="2400" dirty="0"/>
              <a:t> (fetch).</a:t>
            </a:r>
          </a:p>
          <a:p>
            <a:pPr marL="457200" lvl="0" indent="-457200" algn="just" rtl="0">
              <a:lnSpc>
                <a:spcPct val="250000"/>
              </a:lnSpc>
              <a:buFont typeface="+mj-lt"/>
              <a:buAutoNum type="arabicPeriod"/>
            </a:pPr>
            <a:r>
              <a:rPr lang="en-US" sz="2400" b="1" dirty="0"/>
              <a:t>Interpret</a:t>
            </a:r>
            <a:r>
              <a:rPr lang="en-US" sz="2400" dirty="0"/>
              <a:t> (decode).</a:t>
            </a:r>
          </a:p>
          <a:p>
            <a:pPr marL="457200" lvl="0" indent="-457200" algn="just" rtl="0">
              <a:lnSpc>
                <a:spcPct val="250000"/>
              </a:lnSpc>
              <a:buFont typeface="+mj-lt"/>
              <a:buAutoNum type="arabicPeriod"/>
            </a:pPr>
            <a:r>
              <a:rPr lang="en-US" sz="2400" b="1" dirty="0"/>
              <a:t>Perform</a:t>
            </a:r>
            <a:r>
              <a:rPr lang="en-US" sz="2400" dirty="0"/>
              <a:t> (execute).</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615608253"/>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smtClean="0"/>
              <a:t>Microprocessor </a:t>
            </a:r>
            <a:r>
              <a:rPr lang="en-US" sz="3200" b="1" dirty="0"/>
              <a:t>instruction set and computer languages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388397"/>
            <a:ext cx="8305800" cy="3323987"/>
          </a:xfrm>
          <a:prstGeom prst="rect">
            <a:avLst/>
          </a:prstGeom>
          <a:noFill/>
          <a:ln w="9525">
            <a:noFill/>
            <a:miter lim="800000"/>
            <a:headEnd/>
            <a:tailEnd/>
          </a:ln>
          <a:effectLst/>
        </p:spPr>
        <p:txBody>
          <a:bodyPr wrap="square">
            <a:spAutoFit/>
          </a:bodyPr>
          <a:lstStyle/>
          <a:p>
            <a:pPr algn="just" rtl="0">
              <a:lnSpc>
                <a:spcPct val="150000"/>
              </a:lnSpc>
            </a:pPr>
            <a:r>
              <a:rPr lang="en-US" sz="2800" dirty="0" smtClean="0"/>
              <a:t>	Microprocessors </a:t>
            </a:r>
            <a:r>
              <a:rPr lang="en-US" sz="2800" dirty="0"/>
              <a:t>recognize and operate in binary numbers. However, each microprocessors has its own binary words, meanings, and language. </a:t>
            </a:r>
            <a:r>
              <a:rPr lang="en-US" sz="2800" b="1" dirty="0"/>
              <a:t>The words</a:t>
            </a:r>
            <a:r>
              <a:rPr lang="en-US" sz="2800" dirty="0"/>
              <a:t> are </a:t>
            </a:r>
            <a:r>
              <a:rPr lang="en-US" sz="2800" b="1" dirty="0"/>
              <a:t>formed by combining a number of bits for a given machine.</a:t>
            </a:r>
            <a:r>
              <a:rPr lang="en-US" sz="2800" dirty="0"/>
              <a:t> </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375242179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smtClean="0"/>
              <a:t>Microprocessor </a:t>
            </a:r>
            <a:r>
              <a:rPr lang="en-US" sz="3200" b="1" dirty="0"/>
              <a:t>instruction set and computer languages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388397"/>
            <a:ext cx="8305800" cy="3416320"/>
          </a:xfrm>
          <a:prstGeom prst="rect">
            <a:avLst/>
          </a:prstGeom>
          <a:noFill/>
          <a:ln w="9525">
            <a:noFill/>
            <a:miter lim="800000"/>
            <a:headEnd/>
            <a:tailEnd/>
          </a:ln>
          <a:effectLst/>
        </p:spPr>
        <p:txBody>
          <a:bodyPr wrap="square">
            <a:spAutoFit/>
          </a:bodyPr>
          <a:lstStyle/>
          <a:p>
            <a:pPr algn="just" rtl="0">
              <a:lnSpc>
                <a:spcPct val="150000"/>
              </a:lnSpc>
            </a:pPr>
            <a:r>
              <a:rPr lang="en-US" dirty="0" smtClean="0"/>
              <a:t>	</a:t>
            </a:r>
            <a:r>
              <a:rPr lang="en-US" b="1" dirty="0"/>
              <a:t>The </a:t>
            </a:r>
            <a:r>
              <a:rPr lang="en-US" b="1" dirty="0">
                <a:solidFill>
                  <a:schemeClr val="accent1"/>
                </a:solidFill>
              </a:rPr>
              <a:t>word</a:t>
            </a:r>
            <a:r>
              <a:rPr lang="en-US" dirty="0"/>
              <a:t> (or word length) </a:t>
            </a:r>
            <a:r>
              <a:rPr lang="en-US" b="1" dirty="0"/>
              <a:t>is defined as the number of bits the microprocessor recognizes and processes at a time.</a:t>
            </a:r>
            <a:r>
              <a:rPr lang="en-US" dirty="0"/>
              <a:t> </a:t>
            </a:r>
            <a:r>
              <a:rPr lang="en-US" b="1" dirty="0"/>
              <a:t>The word length ranges from four bits for small, microprocessor-based systems to 64 bits for high-speed large computers.</a:t>
            </a:r>
            <a:r>
              <a:rPr lang="en-US" dirty="0"/>
              <a:t> </a:t>
            </a:r>
            <a:r>
              <a:rPr lang="en-US" b="1" dirty="0">
                <a:solidFill>
                  <a:srgbClr val="FF0000"/>
                </a:solidFill>
              </a:rPr>
              <a:t>Another term commonly used to express word length is </a:t>
            </a:r>
            <a:r>
              <a:rPr lang="en-US" b="1" dirty="0">
                <a:solidFill>
                  <a:schemeClr val="accent1"/>
                </a:solidFill>
              </a:rPr>
              <a:t>byte</a:t>
            </a:r>
            <a:r>
              <a:rPr lang="en-US" dirty="0"/>
              <a:t>. A </a:t>
            </a:r>
            <a:r>
              <a:rPr lang="en-US" b="1" dirty="0"/>
              <a:t>byte</a:t>
            </a:r>
            <a:r>
              <a:rPr lang="en-US" dirty="0"/>
              <a:t> is defined as a group of </a:t>
            </a:r>
            <a:r>
              <a:rPr lang="en-US" b="1" dirty="0"/>
              <a:t>eight bits</a:t>
            </a:r>
            <a:r>
              <a:rPr lang="en-US" dirty="0"/>
              <a:t>. For example, a 16-bit microprocessor has a word length equal to two bytes. The term</a:t>
            </a:r>
            <a:r>
              <a:rPr lang="en-US" dirty="0">
                <a:solidFill>
                  <a:schemeClr val="accent1"/>
                </a:solidFill>
              </a:rPr>
              <a:t> </a:t>
            </a:r>
            <a:r>
              <a:rPr lang="en-US" b="1" dirty="0">
                <a:solidFill>
                  <a:schemeClr val="accent1"/>
                </a:solidFill>
              </a:rPr>
              <a:t>nibble</a:t>
            </a:r>
            <a:r>
              <a:rPr lang="en-US" dirty="0"/>
              <a:t>, which stands for a group of four bits, </a:t>
            </a:r>
            <a:r>
              <a:rPr lang="en-US" b="1" dirty="0"/>
              <a:t>is found also in popular computer magazines and books.</a:t>
            </a:r>
            <a:r>
              <a:rPr lang="en-US" dirty="0"/>
              <a:t> A </a:t>
            </a:r>
            <a:r>
              <a:rPr lang="en-US" b="1" dirty="0">
                <a:solidFill>
                  <a:srgbClr val="FF0000"/>
                </a:solidFill>
              </a:rPr>
              <a:t>byte has two nibbles</a:t>
            </a:r>
            <a:r>
              <a:rPr lang="en-US" dirty="0"/>
              <a:t>. </a:t>
            </a:r>
            <a:r>
              <a:rPr lang="en-US" b="1" dirty="0" smtClean="0"/>
              <a:t>.</a:t>
            </a:r>
            <a:r>
              <a:rPr lang="en-US" dirty="0" smtClean="0"/>
              <a:t> </a:t>
            </a:r>
            <a:endParaRPr lang="en-US"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326516055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smtClean="0"/>
              <a:t>Microprocessor </a:t>
            </a:r>
            <a:r>
              <a:rPr lang="en-US" sz="3200" b="1" dirty="0"/>
              <a:t>instruction set and computer languages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027935"/>
            <a:ext cx="8305800" cy="4093428"/>
          </a:xfrm>
          <a:prstGeom prst="rect">
            <a:avLst/>
          </a:prstGeom>
          <a:noFill/>
          <a:ln w="9525">
            <a:noFill/>
            <a:miter lim="800000"/>
            <a:headEnd/>
            <a:tailEnd/>
          </a:ln>
          <a:effectLst/>
        </p:spPr>
        <p:txBody>
          <a:bodyPr wrap="square">
            <a:spAutoFit/>
          </a:bodyPr>
          <a:lstStyle/>
          <a:p>
            <a:pPr algn="just" rtl="0">
              <a:lnSpc>
                <a:spcPct val="200000"/>
              </a:lnSpc>
            </a:pPr>
            <a:r>
              <a:rPr lang="en-US" dirty="0" smtClean="0"/>
              <a:t>	</a:t>
            </a:r>
            <a:r>
              <a:rPr lang="en-US" sz="1400" dirty="0"/>
              <a:t>Each machine has its own set of instructions based on the design of its CPU or of its microprocessor. To communicate with the computer, one must give instructions in binary language (machine language). </a:t>
            </a:r>
            <a:r>
              <a:rPr lang="en-US" sz="1400" b="1" dirty="0">
                <a:solidFill>
                  <a:srgbClr val="FF0000"/>
                </a:solidFill>
              </a:rPr>
              <a:t>Because it is difficult for most people to write programs in sets of 0s and 1s, </a:t>
            </a:r>
            <a:r>
              <a:rPr lang="en-US" sz="1400" dirty="0">
                <a:solidFill>
                  <a:schemeClr val="accent1"/>
                </a:solidFill>
              </a:rPr>
              <a:t>computer manufacturers have devised English-like words to represent ions the binary instructions of a machine. </a:t>
            </a:r>
            <a:r>
              <a:rPr lang="en-US" sz="1400" dirty="0"/>
              <a:t>Programmers can write programs</a:t>
            </a:r>
            <a:r>
              <a:rPr lang="en-US" sz="1400" b="1" dirty="0">
                <a:solidFill>
                  <a:schemeClr val="accent1"/>
                </a:solidFill>
              </a:rPr>
              <a:t>, called assembly language programs</a:t>
            </a:r>
            <a:r>
              <a:rPr lang="en-US" sz="1400" dirty="0"/>
              <a:t>, using these words. Because an assembly language is specific to a given machine, programs "written in assembly language are not transferable from one machine to another. </a:t>
            </a:r>
            <a:r>
              <a:rPr lang="en-US" sz="1400" b="1" dirty="0">
                <a:solidFill>
                  <a:srgbClr val="D60093"/>
                </a:solidFill>
              </a:rPr>
              <a:t>To circumvent this limitation, </a:t>
            </a:r>
            <a:r>
              <a:rPr lang="en-US" sz="1400" dirty="0"/>
              <a:t>such general-purpose languages </a:t>
            </a:r>
            <a:r>
              <a:rPr lang="en-US" sz="1400" b="1" dirty="0">
                <a:solidFill>
                  <a:srgbClr val="D60093"/>
                </a:solidFill>
              </a:rPr>
              <a:t>as BASIC and FORTRAN </a:t>
            </a:r>
            <a:r>
              <a:rPr lang="en-US" sz="1400" dirty="0"/>
              <a:t>have been devised: a program written in these languages can be machine independent. These languages are called high-level </a:t>
            </a:r>
            <a:r>
              <a:rPr lang="en-US" sz="1400" dirty="0" smtClean="0"/>
              <a:t>languages</a:t>
            </a:r>
            <a:r>
              <a:rPr lang="en-US" sz="1400" b="1" dirty="0" smtClean="0"/>
              <a:t>.</a:t>
            </a:r>
            <a:r>
              <a:rPr lang="en-US" sz="1400" dirty="0" smtClean="0"/>
              <a:t> </a:t>
            </a:r>
            <a:endParaRPr lang="en-US" sz="1400" dirty="0"/>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581426117"/>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smtClean="0"/>
              <a:t>Microprocessor </a:t>
            </a:r>
            <a:r>
              <a:rPr lang="en-US" sz="3200" b="1" dirty="0"/>
              <a:t>instruction set and computer languages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195471"/>
            <a:ext cx="8305800" cy="3939540"/>
          </a:xfrm>
          <a:prstGeom prst="rect">
            <a:avLst/>
          </a:prstGeom>
          <a:noFill/>
          <a:ln w="9525">
            <a:noFill/>
            <a:miter lim="800000"/>
            <a:headEnd/>
            <a:tailEnd/>
          </a:ln>
          <a:effectLst/>
        </p:spPr>
        <p:txBody>
          <a:bodyPr wrap="square">
            <a:spAutoFit/>
          </a:bodyPr>
          <a:lstStyle/>
          <a:p>
            <a:pPr algn="just" rtl="0"/>
            <a:r>
              <a:rPr lang="en-US" b="1" dirty="0" smtClean="0"/>
              <a:t>Machine </a:t>
            </a:r>
            <a:r>
              <a:rPr lang="en-US" b="1" dirty="0"/>
              <a:t>Language</a:t>
            </a:r>
            <a:endParaRPr lang="en-US" dirty="0"/>
          </a:p>
          <a:p>
            <a:pPr algn="just" rtl="0"/>
            <a:r>
              <a:rPr lang="en-US" b="1" dirty="0">
                <a:solidFill>
                  <a:srgbClr val="D60093"/>
                </a:solidFill>
              </a:rPr>
              <a:t>The number of bits in a word tor a given machine is fixed, </a:t>
            </a:r>
            <a:r>
              <a:rPr lang="en-US" sz="1600" b="1" dirty="0">
                <a:solidFill>
                  <a:schemeClr val="accent1"/>
                </a:solidFill>
              </a:rPr>
              <a:t>and words are formed through various combinations of these bits. For example, a machine with a word length of eight bits can have 256 (2</a:t>
            </a:r>
            <a:r>
              <a:rPr lang="en-US" sz="1600" b="1" baseline="30000" dirty="0">
                <a:solidFill>
                  <a:schemeClr val="accent1"/>
                </a:solidFill>
              </a:rPr>
              <a:t>8</a:t>
            </a:r>
            <a:r>
              <a:rPr lang="en-US" sz="1600" b="1" dirty="0">
                <a:solidFill>
                  <a:schemeClr val="accent1"/>
                </a:solidFill>
              </a:rPr>
              <a:t>) combinations of eight bits</a:t>
            </a:r>
            <a:r>
              <a:rPr lang="en-US" dirty="0"/>
              <a:t>, thus a language of 256 words. However, not all of these words need to be used in the machine. </a:t>
            </a:r>
            <a:r>
              <a:rPr lang="en-US" dirty="0">
                <a:solidFill>
                  <a:schemeClr val="tx2">
                    <a:lumMod val="50000"/>
                  </a:schemeClr>
                </a:solidFill>
              </a:rPr>
              <a:t>The microprocessor design engineer selects combinations of bit patterns and gives a specific meaning to each combination by using electronic logic circuits</a:t>
            </a:r>
            <a:r>
              <a:rPr lang="en-US" dirty="0"/>
              <a:t>: this is called </a:t>
            </a:r>
            <a:r>
              <a:rPr lang="en-US" b="1" dirty="0">
                <a:solidFill>
                  <a:schemeClr val="accent2"/>
                </a:solidFill>
              </a:rPr>
              <a:t>an instruction</a:t>
            </a:r>
            <a:r>
              <a:rPr lang="en-US" dirty="0"/>
              <a:t>. Instructions are made up of one word or several words. The set of instructions designed into the machine makes up its machine language a binary language, composed of 0s and is that is specific to each computer. We are concerned with the language of a widely used microprocessor, the 8085 manufactured by Intel Corporation. The primary focus here is on the microprocessor because the microprocessor determines the machine language and the operations of a microprocessor-based system.</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1793365872"/>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6862347" cy="584775"/>
          </a:xfrm>
          <a:prstGeom prst="rect">
            <a:avLst/>
          </a:prstGeom>
          <a:noFill/>
          <a:ln w="9525">
            <a:noFill/>
            <a:miter lim="800000"/>
            <a:headEnd/>
            <a:tailEnd/>
          </a:ln>
          <a:effectLst/>
        </p:spPr>
        <p:txBody>
          <a:bodyPr wrap="square">
            <a:spAutoFit/>
          </a:bodyPr>
          <a:lstStyle/>
          <a:p>
            <a:pPr algn="just" rtl="0"/>
            <a:r>
              <a:rPr lang="en-US" sz="3200" b="1" dirty="0"/>
              <a:t>8085 Machine Language</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195471"/>
            <a:ext cx="8305800" cy="3831818"/>
          </a:xfrm>
          <a:prstGeom prst="rect">
            <a:avLst/>
          </a:prstGeom>
          <a:noFill/>
          <a:ln w="9525">
            <a:noFill/>
            <a:miter lim="800000"/>
            <a:headEnd/>
            <a:tailEnd/>
          </a:ln>
          <a:effectLst/>
        </p:spPr>
        <p:txBody>
          <a:bodyPr wrap="square">
            <a:spAutoFit/>
          </a:bodyPr>
          <a:lstStyle/>
          <a:p>
            <a:pPr algn="just" rtl="0"/>
            <a:r>
              <a:rPr lang="en-US" dirty="0"/>
              <a:t>The 8085 is a microprocessor with 8-bii word length: its instruction set for combinations of these eight bits. The 8085 is an improved version of the earlier processor 8080A.</a:t>
            </a:r>
          </a:p>
          <a:p>
            <a:pPr algn="just" rtl="0"/>
            <a:r>
              <a:rPr lang="en-US" b="1" dirty="0"/>
              <a:t>An instruction is a binary pattern entered through an input device to command the microprocessor to perform that specific function.</a:t>
            </a:r>
            <a:endParaRPr lang="en-US" dirty="0"/>
          </a:p>
          <a:p>
            <a:pPr algn="just" rtl="0"/>
            <a:r>
              <a:rPr lang="en-US" b="1" dirty="0" smtClean="0">
                <a:solidFill>
                  <a:schemeClr val="accent2"/>
                </a:solidFill>
              </a:rPr>
              <a:t>       For </a:t>
            </a:r>
            <a:r>
              <a:rPr lang="en-US" b="1" dirty="0">
                <a:solidFill>
                  <a:schemeClr val="accent2"/>
                </a:solidFill>
              </a:rPr>
              <a:t>example:</a:t>
            </a:r>
            <a:r>
              <a:rPr lang="en-US" dirty="0"/>
              <a:t>	</a:t>
            </a:r>
          </a:p>
          <a:p>
            <a:pPr algn="just" rtl="0">
              <a:lnSpc>
                <a:spcPct val="150000"/>
              </a:lnSpc>
            </a:pPr>
            <a:r>
              <a:rPr lang="en-US" b="1" dirty="0" smtClean="0"/>
              <a:t>      0011 </a:t>
            </a:r>
            <a:r>
              <a:rPr lang="en-US" b="1" dirty="0"/>
              <a:t>1100 </a:t>
            </a:r>
            <a:r>
              <a:rPr lang="en-US" dirty="0"/>
              <a:t>		</a:t>
            </a:r>
            <a:r>
              <a:rPr lang="en-US" dirty="0">
                <a:solidFill>
                  <a:srgbClr val="0000FF"/>
                </a:solidFill>
              </a:rPr>
              <a:t>is an instruction that increments the number in the register called the accumulator by one.</a:t>
            </a:r>
          </a:p>
          <a:p>
            <a:pPr algn="just" rtl="0">
              <a:lnSpc>
                <a:spcPct val="150000"/>
              </a:lnSpc>
            </a:pPr>
            <a:r>
              <a:rPr lang="en-US" b="1" dirty="0" smtClean="0"/>
              <a:t>      1000 </a:t>
            </a:r>
            <a:r>
              <a:rPr lang="en-US" b="1" dirty="0"/>
              <a:t>0000 </a:t>
            </a:r>
            <a:r>
              <a:rPr lang="en-US" dirty="0"/>
              <a:t>		</a:t>
            </a:r>
            <a:r>
              <a:rPr lang="en-US" dirty="0">
                <a:solidFill>
                  <a:srgbClr val="0000FF"/>
                </a:solidFill>
              </a:rPr>
              <a:t>is an instruction that adds the number in the register called B to the number in the accumulator, and keeps the sum in the accumulator.</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928204466"/>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376653" y="1193539"/>
            <a:ext cx="8292641" cy="1077218"/>
          </a:xfrm>
          <a:prstGeom prst="rect">
            <a:avLst/>
          </a:prstGeom>
          <a:noFill/>
          <a:ln w="9525">
            <a:noFill/>
            <a:miter lim="800000"/>
            <a:headEnd/>
            <a:tailEnd/>
          </a:ln>
          <a:effectLst/>
        </p:spPr>
        <p:txBody>
          <a:bodyPr wrap="square">
            <a:spAutoFit/>
          </a:bodyPr>
          <a:lstStyle/>
          <a:p>
            <a:pPr algn="just" rtl="0"/>
            <a:r>
              <a:rPr lang="en-US" sz="3200" b="1" dirty="0" smtClean="0"/>
              <a:t>Microprocessor </a:t>
            </a:r>
            <a:r>
              <a:rPr lang="en-US" sz="3200" b="1" dirty="0"/>
              <a:t>instruction set and computer languages </a:t>
            </a:r>
            <a:endParaRPr lang="en-US" sz="3200" dirty="0"/>
          </a:p>
        </p:txBody>
      </p:sp>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sp>
        <p:nvSpPr>
          <p:cNvPr id="9" name="Text Box 12"/>
          <p:cNvSpPr txBox="1">
            <a:spLocks noChangeArrowheads="1"/>
          </p:cNvSpPr>
          <p:nvPr/>
        </p:nvSpPr>
        <p:spPr bwMode="auto">
          <a:xfrm>
            <a:off x="363494" y="2195471"/>
            <a:ext cx="8305800" cy="3970318"/>
          </a:xfrm>
          <a:prstGeom prst="rect">
            <a:avLst/>
          </a:prstGeom>
          <a:noFill/>
          <a:ln w="9525">
            <a:noFill/>
            <a:miter lim="800000"/>
            <a:headEnd/>
            <a:tailEnd/>
          </a:ln>
          <a:effectLst/>
        </p:spPr>
        <p:txBody>
          <a:bodyPr wrap="square">
            <a:spAutoFit/>
          </a:bodyPr>
          <a:lstStyle/>
          <a:p>
            <a:pPr algn="just" rtl="0"/>
            <a:r>
              <a:rPr lang="en-US" dirty="0"/>
              <a:t>The 8085 microprocessor has 246 such bit patterns, amounting to 74 different is instructions for performing various operations. These 74 different instructions are called its instruction set. This microprocessor accepts data in eight bits as input from input of devices, and sends out data in eight bits to output devices. This binary language of nary communication with a predetermined instruction set is called the 8085 machine language.</a:t>
            </a:r>
          </a:p>
          <a:p>
            <a:pPr algn="just" rtl="0"/>
            <a:r>
              <a:rPr lang="en-US" dirty="0"/>
              <a:t>	Because it is tedious and error-inductive for people to recognize and write instructions in binary language, these instructions are, for convenience, written in hexadecimal code and entered in a single-board microcomputer by using Hex keys. For example, a binary instruction 0011 1100 (mentioned previously) is equivalent to 3C in hexadecimal. This-instruction can be entered in a single-board microcomputer system with a Hex keyboard by pressing two keys: 3 and C. The monitor program of the system translates these keys into their equivalent binary pattern.</a:t>
            </a:r>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30" y="304800"/>
            <a:ext cx="763904" cy="762000"/>
          </a:xfrm>
          <a:prstGeom prst="rect">
            <a:avLst/>
          </a:prstGeom>
        </p:spPr>
      </p:pic>
      <p:sp>
        <p:nvSpPr>
          <p:cNvPr id="17" name="Text Box 13"/>
          <p:cNvSpPr txBox="1">
            <a:spLocks noChangeArrowheads="1"/>
          </p:cNvSpPr>
          <p:nvPr/>
        </p:nvSpPr>
        <p:spPr bwMode="auto">
          <a:xfrm>
            <a:off x="6132923" y="294564"/>
            <a:ext cx="2536372"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جامعة ديالى / كلية الهندسة</a:t>
            </a:r>
          </a:p>
        </p:txBody>
      </p:sp>
      <p:sp>
        <p:nvSpPr>
          <p:cNvPr id="18" name="Text Box 13"/>
          <p:cNvSpPr txBox="1">
            <a:spLocks noChangeArrowheads="1"/>
          </p:cNvSpPr>
          <p:nvPr/>
        </p:nvSpPr>
        <p:spPr bwMode="auto">
          <a:xfrm>
            <a:off x="6334309" y="697468"/>
            <a:ext cx="2133600" cy="369332"/>
          </a:xfrm>
          <a:prstGeom prst="rect">
            <a:avLst/>
          </a:prstGeom>
          <a:noFill/>
          <a:ln w="9525">
            <a:noFill/>
            <a:miter lim="800000"/>
            <a:headEnd/>
            <a:tailEnd/>
          </a:ln>
          <a:effectLst/>
        </p:spPr>
        <p:txBody>
          <a:bodyPr wrap="square">
            <a:spAutoFit/>
          </a:bodyPr>
          <a:lstStyle/>
          <a:p>
            <a:pPr algn="ctr">
              <a:spcBef>
                <a:spcPct val="50000"/>
              </a:spcBef>
            </a:pPr>
            <a:r>
              <a:rPr lang="ar-IQ" b="1" dirty="0" smtClean="0"/>
              <a:t>قسم الهندسة الإلكترونية</a:t>
            </a:r>
            <a:endParaRPr lang="en-US" b="1" dirty="0"/>
          </a:p>
        </p:txBody>
      </p:sp>
    </p:spTree>
    <p:extLst>
      <p:ext uri="{BB962C8B-B14F-4D97-AF65-F5344CB8AC3E}">
        <p14:creationId xmlns:p14="http://schemas.microsoft.com/office/powerpoint/2010/main" val="661569725"/>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fade">
                                      <p:cBhvr>
                                        <p:cTn id="7" dur="1000"/>
                                        <p:tgtEl>
                                          <p:spTgt spid="2060"/>
                                        </p:tgtEl>
                                      </p:cBhvr>
                                    </p:animEffect>
                                    <p:anim calcmode="lin" valueType="num">
                                      <p:cBhvr>
                                        <p:cTn id="8" dur="1000" fill="hold"/>
                                        <p:tgtEl>
                                          <p:spTgt spid="2060"/>
                                        </p:tgtEl>
                                        <p:attrNameLst>
                                          <p:attrName>ppt_x</p:attrName>
                                        </p:attrNameLst>
                                      </p:cBhvr>
                                      <p:tavLst>
                                        <p:tav tm="0">
                                          <p:val>
                                            <p:strVal val="#ppt_x"/>
                                          </p:val>
                                        </p:tav>
                                        <p:tav tm="100000">
                                          <p:val>
                                            <p:strVal val="#ppt_x"/>
                                          </p:val>
                                        </p:tav>
                                      </p:tavLst>
                                    </p:anim>
                                    <p:anim calcmode="lin" valueType="num">
                                      <p:cBhvr>
                                        <p:cTn id="9" dur="1000" fill="hold"/>
                                        <p:tgtEl>
                                          <p:spTgt spid="206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0" presetClass="entr" presetSubtype="0"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childTnLst>
                                </p:cTn>
                              </p:par>
                            </p:childTnLst>
                          </p:cTn>
                        </p:par>
                        <p:par>
                          <p:cTn id="14" fill="hold">
                            <p:stCondLst>
                              <p:cond delay="2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3000"/>
                            </p:stCondLst>
                            <p:childTnLst>
                              <p:par>
                                <p:cTn id="21" presetID="53" presetClass="entr" presetSubtype="16"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500" fill="hold"/>
                                        <p:tgtEl>
                                          <p:spTgt spid="16"/>
                                        </p:tgtEl>
                                        <p:attrNameLst>
                                          <p:attrName>ppt_w</p:attrName>
                                        </p:attrNameLst>
                                      </p:cBhvr>
                                      <p:tavLst>
                                        <p:tav tm="0">
                                          <p:val>
                                            <p:fltVal val="0"/>
                                          </p:val>
                                        </p:tav>
                                        <p:tav tm="100000">
                                          <p:val>
                                            <p:strVal val="#ppt_w"/>
                                          </p:val>
                                        </p:tav>
                                      </p:tavLst>
                                    </p:anim>
                                    <p:anim calcmode="lin" valueType="num">
                                      <p:cBhvr>
                                        <p:cTn id="24" dur="500" fill="hold"/>
                                        <p:tgtEl>
                                          <p:spTgt spid="16"/>
                                        </p:tgtEl>
                                        <p:attrNameLst>
                                          <p:attrName>ppt_h</p:attrName>
                                        </p:attrNameLst>
                                      </p:cBhvr>
                                      <p:tavLst>
                                        <p:tav tm="0">
                                          <p:val>
                                            <p:fltVal val="0"/>
                                          </p:val>
                                        </p:tav>
                                        <p:tav tm="100000">
                                          <p:val>
                                            <p:strVal val="#ppt_h"/>
                                          </p:val>
                                        </p:tav>
                                      </p:tavLst>
                                    </p:anim>
                                    <p:animEffect transition="in" filter="fade">
                                      <p:cBhvr>
                                        <p:cTn id="25" dur="500"/>
                                        <p:tgtEl>
                                          <p:spTgt spid="16"/>
                                        </p:tgtEl>
                                      </p:cBhvr>
                                    </p:animEffect>
                                  </p:childTnLst>
                                </p:cTn>
                              </p:par>
                            </p:childTnLst>
                          </p:cTn>
                        </p:par>
                        <p:par>
                          <p:cTn id="26" fill="hold">
                            <p:stCondLst>
                              <p:cond delay="3500"/>
                            </p:stCondLst>
                            <p:childTnLst>
                              <p:par>
                                <p:cTn id="27" presetID="10" presetClass="entr" presetSubtype="0"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1000"/>
                                        <p:tgtEl>
                                          <p:spTgt spid="17"/>
                                        </p:tgtEl>
                                      </p:cBhvr>
                                    </p:animEffect>
                                  </p:childTnLst>
                                </p:cTn>
                              </p:par>
                            </p:childTnLst>
                          </p:cTn>
                        </p:par>
                        <p:par>
                          <p:cTn id="30" fill="hold">
                            <p:stCondLst>
                              <p:cond delay="4500"/>
                            </p:stCondLst>
                            <p:childTnLst>
                              <p:par>
                                <p:cTn id="31" presetID="10" presetClass="entr" presetSubtype="0"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8" grpId="0"/>
      <p:bldP spid="9"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13"/>
          <p:cNvSpPr txBox="1">
            <a:spLocks noChangeArrowheads="1"/>
          </p:cNvSpPr>
          <p:nvPr/>
        </p:nvSpPr>
        <p:spPr bwMode="auto">
          <a:xfrm>
            <a:off x="9099" y="6211669"/>
            <a:ext cx="1447800" cy="646331"/>
          </a:xfrm>
          <a:prstGeom prst="rect">
            <a:avLst/>
          </a:prstGeom>
          <a:noFill/>
          <a:ln w="9525">
            <a:noFill/>
            <a:miter lim="800000"/>
            <a:headEnd/>
            <a:tailEnd/>
          </a:ln>
          <a:effectLst/>
        </p:spPr>
        <p:txBody>
          <a:bodyPr wrap="square">
            <a:spAutoFit/>
          </a:bodyPr>
          <a:lstStyle/>
          <a:p>
            <a:pPr algn="ctr" rtl="0">
              <a:spcBef>
                <a:spcPct val="50000"/>
              </a:spcBef>
            </a:pPr>
            <a:r>
              <a:rPr lang="ar-IQ" sz="3600" b="1" dirty="0" smtClean="0"/>
              <a:t>2018</a:t>
            </a:r>
            <a:endParaRPr lang="en-US" sz="3600" b="1"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8229" y="304800"/>
            <a:ext cx="1527809" cy="1524000"/>
          </a:xfrm>
          <a:prstGeom prst="rect">
            <a:avLst/>
          </a:prstGeom>
        </p:spPr>
      </p:pic>
      <p:sp>
        <p:nvSpPr>
          <p:cNvPr id="15" name="Text Box 12"/>
          <p:cNvSpPr txBox="1">
            <a:spLocks noChangeArrowheads="1"/>
          </p:cNvSpPr>
          <p:nvPr/>
        </p:nvSpPr>
        <p:spPr bwMode="auto">
          <a:xfrm>
            <a:off x="3733800" y="2133600"/>
            <a:ext cx="4783287" cy="923330"/>
          </a:xfrm>
          <a:prstGeom prst="rect">
            <a:avLst/>
          </a:prstGeom>
          <a:noFill/>
          <a:ln w="9525">
            <a:noFill/>
            <a:miter lim="800000"/>
            <a:headEnd/>
            <a:tailEnd/>
          </a:ln>
          <a:effectLst/>
        </p:spPr>
        <p:txBody>
          <a:bodyPr wrap="square">
            <a:spAutoFit/>
          </a:bodyPr>
          <a:lstStyle/>
          <a:p>
            <a:pPr algn="just"/>
            <a:r>
              <a:rPr lang="ar-IQ" sz="5400" dirty="0" smtClean="0"/>
              <a:t>شكراً لإصغائكم ...</a:t>
            </a:r>
            <a:endParaRPr lang="en-US" sz="5400" dirty="0"/>
          </a:p>
        </p:txBody>
      </p:sp>
      <p:sp>
        <p:nvSpPr>
          <p:cNvPr id="13" name="Text Box 12"/>
          <p:cNvSpPr txBox="1">
            <a:spLocks noChangeArrowheads="1"/>
          </p:cNvSpPr>
          <p:nvPr/>
        </p:nvSpPr>
        <p:spPr bwMode="auto">
          <a:xfrm>
            <a:off x="3124200" y="3886200"/>
            <a:ext cx="4783287" cy="923330"/>
          </a:xfrm>
          <a:prstGeom prst="rect">
            <a:avLst/>
          </a:prstGeom>
          <a:noFill/>
          <a:ln w="9525">
            <a:noFill/>
            <a:miter lim="800000"/>
            <a:headEnd/>
            <a:tailEnd/>
          </a:ln>
          <a:effectLst/>
        </p:spPr>
        <p:txBody>
          <a:bodyPr wrap="square">
            <a:spAutoFit/>
          </a:bodyPr>
          <a:lstStyle/>
          <a:p>
            <a:pPr algn="just"/>
            <a:r>
              <a:rPr lang="ar-IQ" sz="5400" dirty="0" smtClean="0"/>
              <a:t>أسئلة ؟</a:t>
            </a:r>
            <a:endParaRPr lang="en-US" sz="5400" dirty="0"/>
          </a:p>
        </p:txBody>
      </p:sp>
    </p:spTree>
    <p:extLst>
      <p:ext uri="{BB962C8B-B14F-4D97-AF65-F5344CB8AC3E}">
        <p14:creationId xmlns:p14="http://schemas.microsoft.com/office/powerpoint/2010/main" val="3552263470"/>
      </p:ext>
    </p:extLst>
  </p:cSld>
  <p:clrMapOvr>
    <a:masterClrMapping/>
  </p:clrMapOvr>
  <mc:AlternateContent xmlns:mc="http://schemas.openxmlformats.org/markup-compatibility/2006" xmlns:p14="http://schemas.microsoft.com/office/powerpoint/2010/main">
    <mc:Choice Requires="p14">
      <p:transition spd="slow" p14:dur="1250">
        <p:wheel spokes="8"/>
      </p:transition>
    </mc:Choice>
    <mc:Fallback xmlns="">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6705</TotalTime>
  <Words>457</Words>
  <Application>Microsoft Office PowerPoint</Application>
  <PresentationFormat>On-screen Show (4:3)</PresentationFormat>
  <Paragraphs>53</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Lucida Sans Unicode</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ayad</dc:creator>
  <cp:lastModifiedBy>Windows User</cp:lastModifiedBy>
  <cp:revision>791</cp:revision>
  <cp:lastPrinted>1601-01-01T00:00:00Z</cp:lastPrinted>
  <dcterms:created xsi:type="dcterms:W3CDTF">2012-02-17T15:29:24Z</dcterms:created>
  <dcterms:modified xsi:type="dcterms:W3CDTF">2018-11-09T14:40:13Z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